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301" r:id="rId2"/>
    <p:sldId id="261" r:id="rId3"/>
    <p:sldId id="267" r:id="rId4"/>
    <p:sldId id="264" r:id="rId5"/>
    <p:sldId id="272" r:id="rId6"/>
    <p:sldId id="273" r:id="rId7"/>
    <p:sldId id="266" r:id="rId8"/>
    <p:sldId id="265" r:id="rId9"/>
    <p:sldId id="268" r:id="rId10"/>
    <p:sldId id="269" r:id="rId11"/>
    <p:sldId id="270" r:id="rId12"/>
    <p:sldId id="271" r:id="rId13"/>
    <p:sldId id="275" r:id="rId14"/>
    <p:sldId id="276" r:id="rId15"/>
    <p:sldId id="277" r:id="rId16"/>
    <p:sldId id="294" r:id="rId17"/>
    <p:sldId id="295" r:id="rId18"/>
    <p:sldId id="256" r:id="rId19"/>
    <p:sldId id="296" r:id="rId20"/>
    <p:sldId id="279" r:id="rId21"/>
    <p:sldId id="280" r:id="rId22"/>
    <p:sldId id="278" r:id="rId23"/>
    <p:sldId id="257" r:id="rId24"/>
    <p:sldId id="298" r:id="rId25"/>
    <p:sldId id="259" r:id="rId26"/>
    <p:sldId id="299" r:id="rId27"/>
    <p:sldId id="289" r:id="rId28"/>
    <p:sldId id="290" r:id="rId29"/>
    <p:sldId id="260" r:id="rId30"/>
    <p:sldId id="291" r:id="rId31"/>
    <p:sldId id="292" r:id="rId32"/>
    <p:sldId id="293" r:id="rId33"/>
    <p:sldId id="282" r:id="rId34"/>
    <p:sldId id="283" r:id="rId35"/>
    <p:sldId id="284" r:id="rId36"/>
    <p:sldId id="285" r:id="rId37"/>
    <p:sldId id="286" r:id="rId3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F511BB-DBFB-464C-8547-83E72CF61DF4}" type="datetimeFigureOut">
              <a:rPr lang="ru-RU" smtClean="0"/>
              <a:pPr/>
              <a:t>08.02.2023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C8D289-6921-43C3-B002-ED7E1E58E9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8628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DAD33A-4AF8-4310-B986-E0EF359681D5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EDB-AAED-4EF2-9939-21219068FDA2}" type="datetimeFigureOut">
              <a:rPr lang="ru-RU" smtClean="0"/>
              <a:pPr/>
              <a:t>08.02.2023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DA176DB-5286-47AF-8395-87EB5C40D8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EDB-AAED-4EF2-9939-21219068FDA2}" type="datetimeFigureOut">
              <a:rPr lang="ru-RU" smtClean="0"/>
              <a:pPr/>
              <a:t>08.02.2023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76DB-5286-47AF-8395-87EB5C40D8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EDB-AAED-4EF2-9939-21219068FDA2}" type="datetimeFigureOut">
              <a:rPr lang="ru-RU" smtClean="0"/>
              <a:pPr/>
              <a:t>08.02.2023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76DB-5286-47AF-8395-87EB5C40D8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EDB-AAED-4EF2-9939-21219068FDA2}" type="datetimeFigureOut">
              <a:rPr lang="ru-RU" smtClean="0"/>
              <a:pPr/>
              <a:t>08.02.2023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DA176DB-5286-47AF-8395-87EB5C40D8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EDB-AAED-4EF2-9939-21219068FDA2}" type="datetimeFigureOut">
              <a:rPr lang="ru-RU" smtClean="0"/>
              <a:pPr/>
              <a:t>08.02.2023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76DB-5286-47AF-8395-87EB5C40D8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EDB-AAED-4EF2-9939-21219068FDA2}" type="datetimeFigureOut">
              <a:rPr lang="ru-RU" smtClean="0"/>
              <a:pPr/>
              <a:t>08.02.2023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76DB-5286-47AF-8395-87EB5C40D8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EDB-AAED-4EF2-9939-21219068FDA2}" type="datetimeFigureOut">
              <a:rPr lang="ru-RU" smtClean="0"/>
              <a:pPr/>
              <a:t>08.02.2023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DA176DB-5286-47AF-8395-87EB5C40D8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EDB-AAED-4EF2-9939-21219068FDA2}" type="datetimeFigureOut">
              <a:rPr lang="ru-RU" smtClean="0"/>
              <a:pPr/>
              <a:t>08.02.2023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76DB-5286-47AF-8395-87EB5C40D8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EDB-AAED-4EF2-9939-21219068FDA2}" type="datetimeFigureOut">
              <a:rPr lang="ru-RU" smtClean="0"/>
              <a:pPr/>
              <a:t>08.02.2023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76DB-5286-47AF-8395-87EB5C40D8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EDB-AAED-4EF2-9939-21219068FDA2}" type="datetimeFigureOut">
              <a:rPr lang="ru-RU" smtClean="0"/>
              <a:pPr/>
              <a:t>08.02.2023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76DB-5286-47AF-8395-87EB5C40D8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EDB-AAED-4EF2-9939-21219068FDA2}" type="datetimeFigureOut">
              <a:rPr lang="ru-RU" smtClean="0"/>
              <a:pPr/>
              <a:t>08.02.2023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76DB-5286-47AF-8395-87EB5C40D8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03CBEDB-AAED-4EF2-9939-21219068FDA2}" type="datetimeFigureOut">
              <a:rPr lang="ru-RU" smtClean="0"/>
              <a:pPr/>
              <a:t>08.02.2023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DA176DB-5286-47AF-8395-87EB5C40D8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3286124"/>
            <a:ext cx="5076056" cy="338403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Прямоугольник 4"/>
          <p:cNvSpPr/>
          <p:nvPr/>
        </p:nvSpPr>
        <p:spPr>
          <a:xfrm flipH="1">
            <a:off x="428596" y="571480"/>
            <a:ext cx="85725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>
              <a:solidFill>
                <a:srgbClr val="C00000"/>
              </a:solidFill>
            </a:endParaRPr>
          </a:p>
          <a:p>
            <a:pPr algn="ctr"/>
            <a:endParaRPr lang="ru-RU" b="1" dirty="0">
              <a:solidFill>
                <a:srgbClr val="C00000"/>
              </a:solidFill>
            </a:endParaRPr>
          </a:p>
          <a:p>
            <a:pPr algn="ctr"/>
            <a:r>
              <a:rPr lang="ru-RU" sz="2800" b="1" dirty="0">
                <a:solidFill>
                  <a:srgbClr val="C00000"/>
                </a:solidFill>
              </a:rPr>
              <a:t>Интерес предпринимателя всегда состоит в расширении  рынка и ограничении конкуренции. </a:t>
            </a:r>
          </a:p>
          <a:p>
            <a:pPr algn="ctr"/>
            <a:r>
              <a:rPr lang="ru-RU" sz="2800" b="1" dirty="0">
                <a:solidFill>
                  <a:srgbClr val="C00000"/>
                </a:solidFill>
              </a:rPr>
              <a:t>             Это и есть стремление к монопольной власти</a:t>
            </a:r>
            <a:r>
              <a:rPr lang="ru-RU" sz="2400" b="1" dirty="0">
                <a:solidFill>
                  <a:srgbClr val="C00000"/>
                </a:solidFill>
              </a:rPr>
              <a:t>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85786" y="4000504"/>
            <a:ext cx="19288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Адам Смит</a:t>
            </a:r>
          </a:p>
        </p:txBody>
      </p:sp>
    </p:spTree>
    <p:extLst>
      <p:ext uri="{BB962C8B-B14F-4D97-AF65-F5344CB8AC3E}">
        <p14:creationId xmlns:p14="http://schemas.microsoft.com/office/powerpoint/2010/main" val="809456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Естественные  монополии </a:t>
            </a:r>
            <a:r>
              <a:rPr lang="ru-RU" b="1" dirty="0"/>
              <a:t>получают от государства права  на обслуживание определенного рынка или географической области, а взамен соглашаются подчиняться государственному контролю и регулированию, направленному на защиту потребителя от злоупотребления монопольной властью. </a:t>
            </a:r>
          </a:p>
          <a:p>
            <a:r>
              <a:rPr lang="ru-RU" b="1" dirty="0">
                <a:solidFill>
                  <a:srgbClr val="0070C0"/>
                </a:solidFill>
              </a:rPr>
              <a:t>Преодоление подобного барьера под силу только крупным диверсифицированным корпорациям</a:t>
            </a:r>
            <a:r>
              <a:rPr lang="ru-RU" b="1" dirty="0"/>
              <a:t>.</a:t>
            </a:r>
          </a:p>
          <a:p>
            <a:r>
              <a:rPr lang="ru-RU" b="1" dirty="0"/>
              <a:t>Патент на продукцию или технологический процесс тоже может служить причиной монополизации рынка. В РФ максимальный срок охраны патента составляет 20 лет, а промышленных образцов  - 10 лет.</a:t>
            </a:r>
          </a:p>
          <a:p>
            <a:r>
              <a:rPr lang="ru-RU" b="1" dirty="0"/>
              <a:t> </a:t>
            </a:r>
            <a:r>
              <a:rPr lang="ru-RU" b="1" dirty="0">
                <a:solidFill>
                  <a:srgbClr val="0070C0"/>
                </a:solidFill>
              </a:rPr>
              <a:t>Классические примеры таких монополий - компании </a:t>
            </a:r>
            <a:r>
              <a:rPr lang="en-US" b="1" dirty="0">
                <a:solidFill>
                  <a:srgbClr val="0070C0"/>
                </a:solidFill>
              </a:rPr>
              <a:t>Xerox</a:t>
            </a:r>
            <a:r>
              <a:rPr lang="ru-RU" b="1" dirty="0">
                <a:solidFill>
                  <a:srgbClr val="0070C0"/>
                </a:solidFill>
              </a:rPr>
              <a:t>,</a:t>
            </a:r>
            <a:r>
              <a:rPr lang="en-US" b="1" dirty="0">
                <a:solidFill>
                  <a:srgbClr val="0070C0"/>
                </a:solidFill>
              </a:rPr>
              <a:t> General 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Electrik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(</a:t>
            </a:r>
            <a:r>
              <a:rPr lang="ru-RU" b="1" dirty="0">
                <a:solidFill>
                  <a:srgbClr val="0070C0"/>
                </a:solidFill>
              </a:rPr>
              <a:t>изобретения Томаса Эдисона позволили господствовать фирме на рынке с 1892 г. по 1930 г.)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Выделяют</a:t>
            </a:r>
            <a:r>
              <a:rPr lang="ru-RU" dirty="0"/>
              <a:t> </a:t>
            </a:r>
            <a:r>
              <a:rPr lang="ru-RU" u="sng" dirty="0">
                <a:solidFill>
                  <a:srgbClr val="C00000"/>
                </a:solidFill>
              </a:rPr>
              <a:t>сырьевые монополии</a:t>
            </a:r>
            <a:r>
              <a:rPr lang="ru-RU" dirty="0"/>
              <a:t>, </a:t>
            </a:r>
            <a:r>
              <a:rPr lang="ru-RU" b="1" dirty="0"/>
              <a:t>которые обусловлены </a:t>
            </a:r>
            <a:r>
              <a:rPr lang="ru-RU" b="1" u="sng" dirty="0"/>
              <a:t>владением и контролем над поставками редкого или стратегически важного сырья</a:t>
            </a:r>
          </a:p>
          <a:p>
            <a:r>
              <a:rPr lang="ru-RU" u="sng" dirty="0">
                <a:solidFill>
                  <a:srgbClr val="C00000"/>
                </a:solidFill>
              </a:rPr>
              <a:t>Задание на дом</a:t>
            </a:r>
            <a:r>
              <a:rPr lang="ru-RU" dirty="0"/>
              <a:t>: </a:t>
            </a:r>
            <a:r>
              <a:rPr lang="ru-RU" b="1" dirty="0">
                <a:solidFill>
                  <a:srgbClr val="002060"/>
                </a:solidFill>
              </a:rPr>
              <a:t>Рассмотреть историю монополии на алмазном рынке компании </a:t>
            </a:r>
          </a:p>
          <a:p>
            <a:r>
              <a:rPr lang="en-US" b="1" dirty="0">
                <a:solidFill>
                  <a:srgbClr val="002060"/>
                </a:solidFill>
              </a:rPr>
              <a:t>De Beers</a:t>
            </a:r>
            <a:r>
              <a:rPr lang="ru-RU" b="1" dirty="0">
                <a:solidFill>
                  <a:srgbClr val="002060"/>
                </a:solidFill>
              </a:rPr>
              <a:t>, или другие примеры монопольных структур.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u="sng" dirty="0">
                <a:solidFill>
                  <a:srgbClr val="C00000"/>
                </a:solidFill>
              </a:rPr>
              <a:t>Локальные монополии</a:t>
            </a:r>
            <a:r>
              <a:rPr lang="ru-RU" dirty="0"/>
              <a:t>: </a:t>
            </a:r>
            <a:r>
              <a:rPr lang="ru-RU" b="1" dirty="0"/>
              <a:t>этот вид монополии обусловлен высокими транспортными расходами, способствующими формированию изолированных местных рынков и появлению локальных монополистов в рамках единой в технологическом смысле отрасли.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u="sng" dirty="0">
                <a:solidFill>
                  <a:srgbClr val="C00000"/>
                </a:solidFill>
              </a:rPr>
              <a:t>Монопольная власть </a:t>
            </a:r>
            <a:r>
              <a:rPr lang="ru-RU" dirty="0"/>
              <a:t>- это возможность монополиста устанавливать цену на свой товар, изменяя его объем, который он готов продать. </a:t>
            </a:r>
          </a:p>
          <a:p>
            <a:r>
              <a:rPr lang="ru-RU" u="sng" dirty="0">
                <a:solidFill>
                  <a:srgbClr val="C00000"/>
                </a:solidFill>
              </a:rPr>
              <a:t>Степень монопольной власти </a:t>
            </a:r>
            <a:r>
              <a:rPr lang="ru-RU" dirty="0"/>
              <a:t>отдельного продавца зависит от наличия близких заменителей его товара и от доли в общих продажах на рынке. </a:t>
            </a:r>
          </a:p>
          <a:p>
            <a:r>
              <a:rPr lang="ru-RU" u="sng" dirty="0"/>
              <a:t>Если конкурентная фирма </a:t>
            </a:r>
            <a:r>
              <a:rPr lang="ru-RU" dirty="0"/>
              <a:t>может </a:t>
            </a:r>
            <a:r>
              <a:rPr lang="ru-RU" u="sng" dirty="0"/>
              <a:t>максимизировать прибыль</a:t>
            </a:r>
            <a:r>
              <a:rPr lang="ru-RU" dirty="0"/>
              <a:t>, лишь </a:t>
            </a:r>
            <a:r>
              <a:rPr lang="ru-RU" u="sng" dirty="0"/>
              <a:t>варьируя объем выпуска</a:t>
            </a:r>
            <a:r>
              <a:rPr lang="ru-RU" dirty="0"/>
              <a:t>, то </a:t>
            </a:r>
            <a:r>
              <a:rPr lang="ru-RU" u="sng" dirty="0"/>
              <a:t>фирма-монополист может достигнуть цели, варьируя или объем выпуска, или уровень цен.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sz="3400" b="1" dirty="0">
                <a:solidFill>
                  <a:srgbClr val="C00000"/>
                </a:solidFill>
              </a:rPr>
              <a:t>Степень рыночной власти (СРВ):</a:t>
            </a:r>
          </a:p>
          <a:p>
            <a:r>
              <a:rPr lang="ru-RU" sz="3400" b="1" dirty="0">
                <a:solidFill>
                  <a:srgbClr val="C00000"/>
                </a:solidFill>
              </a:rPr>
              <a:t> СРВ </a:t>
            </a:r>
            <a:r>
              <a:rPr lang="ru-RU" sz="3400" b="1" dirty="0"/>
              <a:t>зависит от доли фирмы в отраслевом  предложении, эластичности спроса  и  степени его замещения продуктами других фирм.</a:t>
            </a:r>
          </a:p>
          <a:p>
            <a:endParaRPr lang="ru-RU" sz="3400" b="1" dirty="0"/>
          </a:p>
          <a:p>
            <a:r>
              <a:rPr lang="ru-RU" sz="3400" b="1" dirty="0">
                <a:solidFill>
                  <a:srgbClr val="C00000"/>
                </a:solidFill>
              </a:rPr>
              <a:t>Коэффициент рыночной власти </a:t>
            </a:r>
            <a:r>
              <a:rPr lang="ru-RU" sz="3400" b="1" u="sng" dirty="0">
                <a:solidFill>
                  <a:srgbClr val="C00000"/>
                </a:solidFill>
              </a:rPr>
              <a:t>ЛЕРНЕРА</a:t>
            </a:r>
            <a:r>
              <a:rPr lang="ru-RU" sz="3400" b="1" dirty="0">
                <a:solidFill>
                  <a:srgbClr val="C00000"/>
                </a:solidFill>
              </a:rPr>
              <a:t>:</a:t>
            </a:r>
          </a:p>
          <a:p>
            <a:r>
              <a:rPr lang="ru-RU" sz="3400" b="1" dirty="0">
                <a:solidFill>
                  <a:srgbClr val="C00000"/>
                </a:solidFill>
              </a:rPr>
              <a:t> </a:t>
            </a:r>
            <a:r>
              <a:rPr lang="ru-RU" sz="3400" b="1" u="sng" dirty="0">
                <a:solidFill>
                  <a:schemeClr val="tx1"/>
                </a:solidFill>
              </a:rPr>
              <a:t>Этот показатель определяется относительным превышением рыночной цены фирмы над ее предельными издержками:</a:t>
            </a:r>
          </a:p>
          <a:p>
            <a:endParaRPr lang="ru-RU" sz="3400" b="1" u="sng" dirty="0">
              <a:solidFill>
                <a:srgbClr val="C00000"/>
              </a:solidFill>
            </a:endParaRPr>
          </a:p>
          <a:p>
            <a:r>
              <a:rPr lang="ru-RU" sz="3400" b="1" dirty="0"/>
              <a:t> </a:t>
            </a:r>
            <a:r>
              <a:rPr lang="en-US" sz="3400" b="1" dirty="0">
                <a:solidFill>
                  <a:srgbClr val="C00000"/>
                </a:solidFill>
              </a:rPr>
              <a:t>L = (P – MC)/ P</a:t>
            </a:r>
            <a:r>
              <a:rPr lang="ru-RU" sz="3400" b="1" dirty="0">
                <a:solidFill>
                  <a:srgbClr val="C00000"/>
                </a:solidFill>
              </a:rPr>
              <a:t>,  (изменяется от 0 до 1).</a:t>
            </a:r>
          </a:p>
          <a:p>
            <a:endParaRPr lang="ru-RU" sz="3400" b="1" dirty="0"/>
          </a:p>
          <a:p>
            <a:r>
              <a:rPr lang="ru-RU" sz="3400" b="1" u="sng" dirty="0">
                <a:solidFill>
                  <a:srgbClr val="C00000"/>
                </a:solidFill>
              </a:rPr>
              <a:t>Чем выше коэффициент, тем  больше фирма воздействует на цены.</a:t>
            </a:r>
          </a:p>
          <a:p>
            <a:r>
              <a:rPr lang="ru-RU" sz="3400" b="1" dirty="0"/>
              <a:t>На практике применяют также другую формулу:</a:t>
            </a:r>
            <a:endParaRPr lang="en-US" sz="3400" b="1" dirty="0"/>
          </a:p>
          <a:p>
            <a:r>
              <a:rPr lang="en-US" sz="3400" b="1" dirty="0"/>
              <a:t>L = (P – ATC)/ P</a:t>
            </a:r>
            <a:r>
              <a:rPr lang="ru-RU" sz="3400" b="1" dirty="0"/>
              <a:t>.</a:t>
            </a:r>
            <a:endParaRPr lang="en-US" sz="3400" b="1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Если умножить числитель и знаменатель </a:t>
            </a:r>
            <a:r>
              <a:rPr lang="ru-RU" u="sng" dirty="0">
                <a:solidFill>
                  <a:srgbClr val="002060"/>
                </a:solidFill>
              </a:rPr>
              <a:t>на объем выпуска</a:t>
            </a:r>
            <a:r>
              <a:rPr lang="ru-RU" dirty="0">
                <a:solidFill>
                  <a:srgbClr val="002060"/>
                </a:solidFill>
              </a:rPr>
              <a:t>, то коэффициент монопольной власти можно оценить как отношение прибыли к доходу:</a:t>
            </a:r>
          </a:p>
          <a:p>
            <a:r>
              <a:rPr lang="en-US" u="sng" dirty="0">
                <a:solidFill>
                  <a:srgbClr val="002060"/>
                </a:solidFill>
              </a:rPr>
              <a:t>L=(P x Q – ATC x Q)/P x Q</a:t>
            </a:r>
          </a:p>
          <a:p>
            <a:r>
              <a:rPr lang="en-US" dirty="0">
                <a:solidFill>
                  <a:srgbClr val="002060"/>
                </a:solidFill>
              </a:rPr>
              <a:t>L=(TR – TC)/TR</a:t>
            </a:r>
          </a:p>
          <a:p>
            <a:r>
              <a:rPr lang="en-US" u="sng" dirty="0">
                <a:solidFill>
                  <a:srgbClr val="002060"/>
                </a:solidFill>
              </a:rPr>
              <a:t>L=</a:t>
            </a:r>
            <a:r>
              <a:rPr lang="ru-RU" u="sng" dirty="0">
                <a:solidFill>
                  <a:srgbClr val="002060"/>
                </a:solidFill>
              </a:rPr>
              <a:t>П</a:t>
            </a:r>
            <a:r>
              <a:rPr lang="en-US" u="sng" dirty="0">
                <a:solidFill>
                  <a:srgbClr val="002060"/>
                </a:solidFill>
              </a:rPr>
              <a:t>/TR</a:t>
            </a:r>
            <a:endParaRPr lang="ru-RU" u="sng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    </a:t>
            </a:r>
            <a:r>
              <a:rPr lang="ru-RU" b="1" dirty="0"/>
              <a:t>В условиях </a:t>
            </a:r>
            <a:r>
              <a:rPr lang="ru-RU" b="1" dirty="0">
                <a:solidFill>
                  <a:srgbClr val="C00000"/>
                </a:solidFill>
              </a:rPr>
              <a:t>совершенной конкуренции </a:t>
            </a:r>
            <a:r>
              <a:rPr lang="ru-RU" b="1" dirty="0"/>
              <a:t>отдельная </a:t>
            </a:r>
            <a:r>
              <a:rPr lang="ru-RU" b="1" dirty="0">
                <a:solidFill>
                  <a:srgbClr val="C00000"/>
                </a:solidFill>
              </a:rPr>
              <a:t>фирма не может воздействовать на рыночные цены</a:t>
            </a:r>
            <a:r>
              <a:rPr lang="ru-RU" dirty="0"/>
              <a:t>, </a:t>
            </a:r>
            <a:r>
              <a:rPr lang="ru-RU" b="1" dirty="0"/>
              <a:t>для максимизации прибыли фирме-конкуренту достаточно знать функцию своих издержек. </a:t>
            </a:r>
          </a:p>
          <a:p>
            <a:r>
              <a:rPr lang="ru-RU" b="1" dirty="0">
                <a:solidFill>
                  <a:srgbClr val="C00000"/>
                </a:solidFill>
              </a:rPr>
              <a:t>Для фирмы монополиста этой информации недостаточно</a:t>
            </a:r>
            <a:r>
              <a:rPr lang="ru-RU" b="1" dirty="0"/>
              <a:t>. Ей необходимо </a:t>
            </a:r>
            <a:r>
              <a:rPr lang="ru-RU" b="1" dirty="0">
                <a:solidFill>
                  <a:srgbClr val="C00000"/>
                </a:solidFill>
              </a:rPr>
              <a:t>знать функцию рыночного спроса на свою продукцию</a:t>
            </a:r>
            <a:r>
              <a:rPr lang="ru-RU" dirty="0"/>
              <a:t>, </a:t>
            </a:r>
            <a:r>
              <a:rPr lang="ru-RU" b="1" dirty="0"/>
              <a:t>а  при осуществлении </a:t>
            </a:r>
            <a:r>
              <a:rPr lang="ru-RU" b="1" u="sng" dirty="0"/>
              <a:t>ценовой  дискриминации–функцию спроса отдельных потребителей</a:t>
            </a:r>
            <a:r>
              <a:rPr lang="ru-RU" b="1" dirty="0"/>
              <a:t>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</a:t>
            </a:r>
            <a:r>
              <a:rPr lang="ru-RU" b="1" dirty="0"/>
              <a:t>Фирма-монополист, будучи единственным продавцом своей продукции, сталкивается с совокупным спросом практически всех потребителей. </a:t>
            </a:r>
          </a:p>
          <a:p>
            <a:r>
              <a:rPr lang="ru-RU" b="1" dirty="0"/>
              <a:t>  В этом смысле </a:t>
            </a:r>
            <a:r>
              <a:rPr lang="ru-RU" b="1" u="sng" dirty="0">
                <a:solidFill>
                  <a:srgbClr val="C00000"/>
                </a:solidFill>
              </a:rPr>
              <a:t>кривая  индивидуального спроса монополиста </a:t>
            </a:r>
            <a:r>
              <a:rPr lang="ru-RU" b="1" dirty="0"/>
              <a:t>тождественна  </a:t>
            </a:r>
            <a:r>
              <a:rPr lang="ru-RU" b="1" u="sng" dirty="0">
                <a:solidFill>
                  <a:srgbClr val="C00000"/>
                </a:solidFill>
              </a:rPr>
              <a:t>кривой рыночного спроса </a:t>
            </a:r>
            <a:r>
              <a:rPr lang="ru-RU" b="1" dirty="0"/>
              <a:t>и   имеет отрицательный наклон (рисунок 1):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 стрелкой 4"/>
          <p:cNvCxnSpPr/>
          <p:nvPr/>
        </p:nvCxnSpPr>
        <p:spPr>
          <a:xfrm flipV="1">
            <a:off x="2188939" y="1919922"/>
            <a:ext cx="0" cy="20882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2188939" y="4008154"/>
            <a:ext cx="3600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Дуга 7"/>
          <p:cNvSpPr/>
          <p:nvPr/>
        </p:nvSpPr>
        <p:spPr>
          <a:xfrm rot="9885173">
            <a:off x="2467113" y="706889"/>
            <a:ext cx="4359039" cy="3794218"/>
          </a:xfrm>
          <a:prstGeom prst="arc">
            <a:avLst>
              <a:gd name="adj1" fmla="val 17563675"/>
              <a:gd name="adj2" fmla="val 478214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Дуга 8"/>
          <p:cNvSpPr/>
          <p:nvPr/>
        </p:nvSpPr>
        <p:spPr>
          <a:xfrm rot="10800000">
            <a:off x="2548979" y="1415866"/>
            <a:ext cx="4824536" cy="2157348"/>
          </a:xfrm>
          <a:prstGeom prst="arc">
            <a:avLst>
              <a:gd name="adj1" fmla="val 16200000"/>
              <a:gd name="adj2" fmla="val 21300789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464061" y="1837845"/>
            <a:ext cx="7248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Цена </a:t>
            </a:r>
            <a:r>
              <a:rPr lang="en-US" sz="1400" b="1" i="1" dirty="0">
                <a:latin typeface="Times New Roman" pitchFamily="18" charset="0"/>
                <a:cs typeface="Times New Roman" pitchFamily="18" charset="0"/>
              </a:rPr>
              <a:t>P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12903" y="2145621"/>
            <a:ext cx="9760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Доход </a:t>
            </a:r>
            <a:r>
              <a:rPr lang="en-US" sz="1400" b="1" i="1" dirty="0">
                <a:latin typeface="Times New Roman" pitchFamily="18" charset="0"/>
                <a:cs typeface="Times New Roman" pitchFamily="18" charset="0"/>
              </a:rPr>
              <a:t>MR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07707" y="3998281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0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54546" y="3998280"/>
            <a:ext cx="14134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Объем выпуска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789339" y="3854265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>
                <a:latin typeface="Times New Roman" pitchFamily="18" charset="0"/>
                <a:cs typeface="Times New Roman" pitchFamily="18" charset="0"/>
              </a:rPr>
              <a:t>Q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986398" y="3419326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25257" y="4440202"/>
            <a:ext cx="4427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MR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199960" y="5589240"/>
            <a:ext cx="56107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Рисунок1- Спрос и предельный доход монополии</a:t>
            </a:r>
          </a:p>
        </p:txBody>
      </p:sp>
    </p:spTree>
    <p:extLst>
      <p:ext uri="{BB962C8B-B14F-4D97-AF65-F5344CB8AC3E}">
        <p14:creationId xmlns:p14="http://schemas.microsoft.com/office/powerpoint/2010/main" val="35306444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Как видно из рисунка 1, монополист может продать дополнительную единицу своего товара, </a:t>
            </a:r>
            <a:r>
              <a:rPr lang="ru-RU" u="sng" dirty="0">
                <a:solidFill>
                  <a:srgbClr val="C00000"/>
                </a:solidFill>
              </a:rPr>
              <a:t>лишь снизив цену на него</a:t>
            </a:r>
            <a:r>
              <a:rPr lang="ru-RU" dirty="0">
                <a:solidFill>
                  <a:srgbClr val="C00000"/>
                </a:solidFill>
              </a:rPr>
              <a:t>. </a:t>
            </a:r>
          </a:p>
          <a:p>
            <a:r>
              <a:rPr lang="ru-RU" dirty="0"/>
              <a:t>Вследствие убывающего характера кривой спроса, кривая предельного дохода лежит ниже кривой спроса при любом положительном  объеме выпуска и, соответственно, </a:t>
            </a:r>
            <a:r>
              <a:rPr lang="ru-RU" u="sng" dirty="0">
                <a:solidFill>
                  <a:srgbClr val="C00000"/>
                </a:solidFill>
              </a:rPr>
              <a:t>предельный доход меньше цены.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cap="none" dirty="0">
                <a:solidFill>
                  <a:srgbClr val="C00000"/>
                </a:solidFill>
                <a:effectLst/>
                <a:latin typeface="Franklin Gothic Medium" pitchFamily="34" charset="0"/>
              </a:rPr>
              <a:t>Лекция 4.2 Поведение фирмы в условиях несовершенной конкуренции : чистая монополия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              </a:t>
            </a:r>
          </a:p>
          <a:p>
            <a:pPr algn="ctr">
              <a:buNone/>
            </a:pPr>
            <a:r>
              <a:rPr lang="ru-RU" dirty="0"/>
              <a:t>  </a:t>
            </a:r>
            <a:r>
              <a:rPr lang="ru-RU" b="1" dirty="0"/>
              <a:t>План лекции:</a:t>
            </a:r>
          </a:p>
          <a:p>
            <a:pPr algn="ctr"/>
            <a:endParaRPr lang="ru-RU" b="1" dirty="0"/>
          </a:p>
          <a:p>
            <a:pPr>
              <a:buNone/>
            </a:pPr>
            <a:r>
              <a:rPr lang="ru-RU" b="1" dirty="0"/>
              <a:t>1.Сущность монополии  и ее характеристики.</a:t>
            </a:r>
          </a:p>
          <a:p>
            <a:pPr>
              <a:buNone/>
            </a:pPr>
            <a:r>
              <a:rPr lang="ru-RU" b="1" dirty="0"/>
              <a:t>2. Выбор оптимального объема производства.</a:t>
            </a:r>
          </a:p>
          <a:p>
            <a:pPr>
              <a:buNone/>
            </a:pPr>
            <a:r>
              <a:rPr lang="ru-RU" b="1" dirty="0"/>
              <a:t>3. Ценовая дискриминация.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Ущерб, причиненный монополией, или «социальная цена монополии</a:t>
            </a:r>
            <a:r>
              <a:rPr lang="ru-RU" dirty="0"/>
              <a:t>» - </a:t>
            </a:r>
          </a:p>
          <a:p>
            <a:r>
              <a:rPr lang="ru-RU" dirty="0"/>
              <a:t>это потери  для общества и потребителей в чистой полезности, происходящие из-за монопольной власти на рынке.</a:t>
            </a:r>
          </a:p>
          <a:p>
            <a:r>
              <a:rPr lang="ru-RU" dirty="0"/>
              <a:t>Если на конкурентном рынке </a:t>
            </a:r>
            <a:r>
              <a:rPr lang="ru-RU" dirty="0">
                <a:solidFill>
                  <a:srgbClr val="C00000"/>
                </a:solidFill>
              </a:rPr>
              <a:t>цена равна предельным издержкам Р=МС,</a:t>
            </a:r>
            <a:r>
              <a:rPr lang="ru-RU" dirty="0"/>
              <a:t> то при монополии цена </a:t>
            </a:r>
            <a:r>
              <a:rPr lang="ru-RU" dirty="0">
                <a:solidFill>
                  <a:srgbClr val="C00000"/>
                </a:solidFill>
              </a:rPr>
              <a:t>Р </a:t>
            </a:r>
            <a:r>
              <a:rPr lang="ru-RU" dirty="0"/>
              <a:t>превышает предельные издержки </a:t>
            </a:r>
            <a:r>
              <a:rPr lang="ru-RU" dirty="0">
                <a:solidFill>
                  <a:srgbClr val="C00000"/>
                </a:solidFill>
              </a:rPr>
              <a:t>МС</a:t>
            </a:r>
            <a:r>
              <a:rPr lang="ru-RU" dirty="0"/>
              <a:t>, </a:t>
            </a:r>
            <a:r>
              <a:rPr lang="ru-RU" u="sng" dirty="0"/>
              <a:t>следовательно, монопольная власть ведет к росту цен и сокращению объема выпуска. </a:t>
            </a:r>
          </a:p>
          <a:p>
            <a:r>
              <a:rPr lang="ru-RU" dirty="0">
                <a:solidFill>
                  <a:srgbClr val="0070C0"/>
                </a:solidFill>
              </a:rPr>
              <a:t>В результате сокращается благосостояние потребителей и растет благосостояние монополиста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u="sng" dirty="0">
                <a:solidFill>
                  <a:srgbClr val="C00000"/>
                </a:solidFill>
              </a:rPr>
              <a:t>Вопрос для дискуссии </a:t>
            </a:r>
            <a:r>
              <a:rPr lang="ru-RU" u="sng" dirty="0"/>
              <a:t>: </a:t>
            </a:r>
          </a:p>
          <a:p>
            <a:endParaRPr lang="ru-RU" dirty="0"/>
          </a:p>
          <a:p>
            <a:r>
              <a:rPr lang="ru-RU" dirty="0"/>
              <a:t> В результате монопольной власти сокращается благосостояние потребителей, но  растет благосостояние монополиста. </a:t>
            </a:r>
          </a:p>
          <a:p>
            <a:r>
              <a:rPr lang="ru-RU" sz="4400" dirty="0">
                <a:solidFill>
                  <a:srgbClr val="C00000"/>
                </a:solidFill>
              </a:rPr>
              <a:t>Тогда сокращает или повышает монополия общее благосостояние общества?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2.Выбор оптимального объема производства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/>
              <a:t>В предыдущем материале,</a:t>
            </a:r>
            <a:r>
              <a:rPr lang="en-US" b="1" dirty="0"/>
              <a:t> </a:t>
            </a:r>
            <a:r>
              <a:rPr lang="ru-RU" b="1" dirty="0"/>
              <a:t>необходимым условием максимизации прибыли является равенство предельного дохода и предельных издержек:</a:t>
            </a:r>
            <a:endParaRPr lang="en-US" b="1" dirty="0"/>
          </a:p>
          <a:p>
            <a:r>
              <a:rPr lang="en-US" b="1" dirty="0"/>
              <a:t>     </a:t>
            </a:r>
            <a:r>
              <a:rPr lang="ru-RU" b="1" dirty="0"/>
              <a:t>                                    </a:t>
            </a:r>
            <a:r>
              <a:rPr lang="ru-RU" b="1" dirty="0">
                <a:solidFill>
                  <a:srgbClr val="C00000"/>
                </a:solidFill>
              </a:rPr>
              <a:t>МС=М</a:t>
            </a:r>
            <a:r>
              <a:rPr lang="en-US" b="1" dirty="0">
                <a:solidFill>
                  <a:srgbClr val="C00000"/>
                </a:solidFill>
              </a:rPr>
              <a:t>R</a:t>
            </a:r>
            <a:r>
              <a:rPr lang="ru-RU" b="1" dirty="0">
                <a:solidFill>
                  <a:srgbClr val="C00000"/>
                </a:solidFill>
              </a:rPr>
              <a:t>.</a:t>
            </a:r>
          </a:p>
          <a:p>
            <a:endParaRPr lang="ru-RU" b="1" dirty="0">
              <a:solidFill>
                <a:srgbClr val="C00000"/>
              </a:solidFill>
            </a:endParaRPr>
          </a:p>
          <a:p>
            <a:r>
              <a:rPr lang="ru-RU" b="1" dirty="0">
                <a:solidFill>
                  <a:schemeClr val="tx1"/>
                </a:solidFill>
              </a:rPr>
              <a:t>Если предельные издержки превышают величину предельного дохода  </a:t>
            </a:r>
            <a:r>
              <a:rPr lang="ru-RU" b="1" dirty="0">
                <a:solidFill>
                  <a:srgbClr val="C00000"/>
                </a:solidFill>
              </a:rPr>
              <a:t>МС &gt;М</a:t>
            </a:r>
            <a:r>
              <a:rPr lang="en-US" b="1" dirty="0">
                <a:solidFill>
                  <a:srgbClr val="C00000"/>
                </a:solidFill>
              </a:rPr>
              <a:t>R</a:t>
            </a:r>
            <a:r>
              <a:rPr lang="ru-RU" b="1" dirty="0">
                <a:solidFill>
                  <a:srgbClr val="C00000"/>
                </a:solidFill>
              </a:rPr>
              <a:t>,  </a:t>
            </a:r>
            <a:r>
              <a:rPr lang="ru-RU" b="1" dirty="0">
                <a:solidFill>
                  <a:schemeClr val="tx1"/>
                </a:solidFill>
              </a:rPr>
              <a:t>то монополист может увеличить прибыль за счет сокращения объема производства. </a:t>
            </a:r>
          </a:p>
          <a:p>
            <a:r>
              <a:rPr lang="ru-RU" b="1" dirty="0">
                <a:solidFill>
                  <a:schemeClr val="tx1"/>
                </a:solidFill>
              </a:rPr>
              <a:t>И наоборот, если предельные издержки </a:t>
            </a:r>
            <a:r>
              <a:rPr lang="ru-RU" b="1" dirty="0">
                <a:solidFill>
                  <a:srgbClr val="C00000"/>
                </a:solidFill>
              </a:rPr>
              <a:t>МС &lt; М</a:t>
            </a:r>
            <a:r>
              <a:rPr lang="en-US" b="1" dirty="0">
                <a:solidFill>
                  <a:srgbClr val="C00000"/>
                </a:solidFill>
              </a:rPr>
              <a:t>R</a:t>
            </a:r>
            <a:r>
              <a:rPr lang="ru-RU" b="1" dirty="0">
                <a:solidFill>
                  <a:srgbClr val="C00000"/>
                </a:solidFill>
              </a:rPr>
              <a:t>,   </a:t>
            </a:r>
            <a:r>
              <a:rPr lang="ru-RU" b="1" dirty="0">
                <a:solidFill>
                  <a:schemeClr val="tx1"/>
                </a:solidFill>
              </a:rPr>
              <a:t>то объем совокупной прибыли может быт увеличен за счет расширения производства.</a:t>
            </a:r>
          </a:p>
          <a:p>
            <a:endParaRPr lang="ru-RU" b="1" dirty="0">
              <a:solidFill>
                <a:srgbClr val="C00000"/>
              </a:solidFill>
            </a:endParaRPr>
          </a:p>
          <a:p>
            <a:r>
              <a:rPr lang="ru-RU" b="1" dirty="0">
                <a:solidFill>
                  <a:schemeClr val="tx1"/>
                </a:solidFill>
              </a:rPr>
              <a:t>Лишь при равенстве рассматриваемых показателей в точке достигается оптимальный объем производства (рисунок 2):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 стрелкой 1"/>
          <p:cNvCxnSpPr/>
          <p:nvPr/>
        </p:nvCxnSpPr>
        <p:spPr>
          <a:xfrm flipH="1" flipV="1">
            <a:off x="2182139" y="1340768"/>
            <a:ext cx="6800" cy="26673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Прямая со стрелкой 2"/>
          <p:cNvCxnSpPr/>
          <p:nvPr/>
        </p:nvCxnSpPr>
        <p:spPr>
          <a:xfrm>
            <a:off x="2188939" y="4008154"/>
            <a:ext cx="3600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Дуга 3"/>
          <p:cNvSpPr/>
          <p:nvPr/>
        </p:nvSpPr>
        <p:spPr>
          <a:xfrm rot="9885173">
            <a:off x="2554044" y="693517"/>
            <a:ext cx="4426771" cy="3761352"/>
          </a:xfrm>
          <a:prstGeom prst="arc">
            <a:avLst>
              <a:gd name="adj1" fmla="val 17563675"/>
              <a:gd name="adj2" fmla="val 478214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Дуга 4"/>
          <p:cNvSpPr/>
          <p:nvPr/>
        </p:nvSpPr>
        <p:spPr>
          <a:xfrm rot="10800000">
            <a:off x="2726581" y="1440305"/>
            <a:ext cx="4824536" cy="2157348"/>
          </a:xfrm>
          <a:prstGeom prst="arc">
            <a:avLst>
              <a:gd name="adj1" fmla="val 16200000"/>
              <a:gd name="adj2" fmla="val 21552928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427353" y="1340768"/>
            <a:ext cx="7248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Цена </a:t>
            </a:r>
            <a:r>
              <a:rPr lang="en-US" sz="1400" b="1" i="1" dirty="0">
                <a:latin typeface="Times New Roman" pitchFamily="18" charset="0"/>
                <a:cs typeface="Times New Roman" pitchFamily="18" charset="0"/>
              </a:rPr>
              <a:t>P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2903" y="1511007"/>
            <a:ext cx="9760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Доход </a:t>
            </a:r>
            <a:r>
              <a:rPr lang="en-US" sz="1400" b="1" i="1" dirty="0">
                <a:latin typeface="Times New Roman" pitchFamily="18" charset="0"/>
                <a:cs typeface="Times New Roman" pitchFamily="18" charset="0"/>
              </a:rPr>
              <a:t>MR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07707" y="3998281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0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54546" y="3998280"/>
            <a:ext cx="14134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Объем выпуска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89339" y="3854265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>
                <a:latin typeface="Times New Roman" pitchFamily="18" charset="0"/>
                <a:cs typeface="Times New Roman" pitchFamily="18" charset="0"/>
              </a:rPr>
              <a:t>Q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38849" y="3419326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43648" y="4307866"/>
            <a:ext cx="4427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MR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Дуга 12"/>
          <p:cNvSpPr/>
          <p:nvPr/>
        </p:nvSpPr>
        <p:spPr>
          <a:xfrm rot="10800000">
            <a:off x="2182140" y="764703"/>
            <a:ext cx="1237731" cy="2986483"/>
          </a:xfrm>
          <a:prstGeom prst="arc">
            <a:avLst>
              <a:gd name="adj1" fmla="val 10434410"/>
              <a:gd name="adj2" fmla="val 1749860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V="1">
            <a:off x="2915816" y="2964038"/>
            <a:ext cx="0" cy="10441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2188939" y="2964038"/>
            <a:ext cx="72687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905282" y="1783123"/>
            <a:ext cx="12746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Издержки </a:t>
            </a:r>
            <a:r>
              <a:rPr lang="en-US" sz="1400" b="1" i="1" dirty="0">
                <a:latin typeface="Times New Roman" pitchFamily="18" charset="0"/>
                <a:cs typeface="Times New Roman" pitchFamily="18" charset="0"/>
              </a:rPr>
              <a:t>MC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80919" y="2038130"/>
            <a:ext cx="4539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MC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708776" y="2794761"/>
                <a:ext cx="44345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𝑃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8776" y="2794761"/>
                <a:ext cx="443455" cy="338554"/>
              </a:xfrm>
              <a:prstGeom prst="rect">
                <a:avLst/>
              </a:prstGeom>
              <a:blipFill rotWithShape="1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687163" y="4012143"/>
                <a:ext cx="45730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𝑄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7163" y="4012143"/>
                <a:ext cx="457305" cy="338554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2240868" y="5847932"/>
            <a:ext cx="62994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Рисунок 2  - Оптимальный объем выпуска монополиста</a:t>
            </a:r>
          </a:p>
        </p:txBody>
      </p:sp>
    </p:spTree>
    <p:extLst>
      <p:ext uri="{BB962C8B-B14F-4D97-AF65-F5344CB8AC3E}">
        <p14:creationId xmlns:p14="http://schemas.microsoft.com/office/powerpoint/2010/main" val="3622694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Основное отличие условий максимизации прибыли при совершенной конкуренции и монополии заключается в следующем. </a:t>
            </a:r>
          </a:p>
          <a:p>
            <a:r>
              <a:rPr lang="ru-RU" b="1" dirty="0"/>
              <a:t>Для конкурентной фирмы предельный доход всегда определяется равновесной ценой </a:t>
            </a:r>
            <a:r>
              <a:rPr lang="ru-RU" b="1" dirty="0">
                <a:solidFill>
                  <a:srgbClr val="C00000"/>
                </a:solidFill>
              </a:rPr>
              <a:t>М</a:t>
            </a:r>
            <a:r>
              <a:rPr lang="en-US" b="1" dirty="0">
                <a:solidFill>
                  <a:srgbClr val="C00000"/>
                </a:solidFill>
              </a:rPr>
              <a:t>R</a:t>
            </a:r>
            <a:r>
              <a:rPr lang="ru-RU" b="1" dirty="0">
                <a:solidFill>
                  <a:srgbClr val="C00000"/>
                </a:solidFill>
              </a:rPr>
              <a:t>=Р, </a:t>
            </a:r>
            <a:r>
              <a:rPr lang="ru-RU" b="1" dirty="0">
                <a:solidFill>
                  <a:schemeClr val="tx1"/>
                </a:solidFill>
              </a:rPr>
              <a:t>а для монополиста предельный доход меньше цены реализации </a:t>
            </a:r>
            <a:r>
              <a:rPr lang="ru-RU" b="1" dirty="0">
                <a:solidFill>
                  <a:srgbClr val="C00000"/>
                </a:solidFill>
              </a:rPr>
              <a:t>М</a:t>
            </a:r>
            <a:r>
              <a:rPr lang="en-US" b="1" dirty="0">
                <a:solidFill>
                  <a:srgbClr val="C00000"/>
                </a:solidFill>
              </a:rPr>
              <a:t>R</a:t>
            </a:r>
            <a:r>
              <a:rPr lang="ru-RU" b="1" dirty="0">
                <a:solidFill>
                  <a:srgbClr val="C00000"/>
                </a:solidFill>
              </a:rPr>
              <a:t> &lt; Р.</a:t>
            </a:r>
          </a:p>
          <a:p>
            <a:r>
              <a:rPr lang="ru-RU" b="1" dirty="0">
                <a:solidFill>
                  <a:srgbClr val="C00000"/>
                </a:solidFill>
              </a:rPr>
              <a:t>Поэтому уравнение МС=М</a:t>
            </a:r>
            <a:r>
              <a:rPr lang="en-US" b="1" dirty="0">
                <a:solidFill>
                  <a:srgbClr val="C00000"/>
                </a:solidFill>
              </a:rPr>
              <a:t>R</a:t>
            </a:r>
            <a:r>
              <a:rPr lang="ru-RU" b="1" dirty="0">
                <a:solidFill>
                  <a:srgbClr val="C00000"/>
                </a:solidFill>
              </a:rPr>
              <a:t> не может быть приведено к виду МС=Р, как при совершенной конкуренции.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 стрелкой 1"/>
          <p:cNvCxnSpPr/>
          <p:nvPr/>
        </p:nvCxnSpPr>
        <p:spPr>
          <a:xfrm flipH="1" flipV="1">
            <a:off x="2188938" y="1531809"/>
            <a:ext cx="6800" cy="26673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Прямая со стрелкой 2"/>
          <p:cNvCxnSpPr/>
          <p:nvPr/>
        </p:nvCxnSpPr>
        <p:spPr>
          <a:xfrm>
            <a:off x="2195738" y="4199195"/>
            <a:ext cx="5184574" cy="398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Дуга 4"/>
          <p:cNvSpPr/>
          <p:nvPr/>
        </p:nvSpPr>
        <p:spPr>
          <a:xfrm rot="10800000">
            <a:off x="2733380" y="1631346"/>
            <a:ext cx="4824536" cy="2157348"/>
          </a:xfrm>
          <a:prstGeom prst="arc">
            <a:avLst>
              <a:gd name="adj1" fmla="val 16200000"/>
              <a:gd name="adj2" fmla="val 21552928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434152" y="1531809"/>
            <a:ext cx="7248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Цена </a:t>
            </a:r>
            <a:r>
              <a:rPr lang="en-US" sz="1400" b="1" i="1" dirty="0">
                <a:latin typeface="Times New Roman" pitchFamily="18" charset="0"/>
                <a:cs typeface="Times New Roman" pitchFamily="18" charset="0"/>
              </a:rPr>
              <a:t>P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9702" y="1702048"/>
            <a:ext cx="9760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Доход </a:t>
            </a:r>
            <a:r>
              <a:rPr lang="en-US" sz="1400" b="1" i="1" dirty="0">
                <a:latin typeface="Times New Roman" pitchFamily="18" charset="0"/>
                <a:cs typeface="Times New Roman" pitchFamily="18" charset="0"/>
              </a:rPr>
              <a:t>MR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14506" y="4189322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0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92257" y="4248434"/>
            <a:ext cx="14134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Объем выпуска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400661" y="4109806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>
                <a:latin typeface="Times New Roman" pitchFamily="18" charset="0"/>
                <a:cs typeface="Times New Roman" pitchFamily="18" charset="0"/>
              </a:rPr>
              <a:t>Q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45648" y="3610367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70882" y="4609600"/>
            <a:ext cx="4427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MR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Дуга 12"/>
          <p:cNvSpPr/>
          <p:nvPr/>
        </p:nvSpPr>
        <p:spPr>
          <a:xfrm rot="10800000">
            <a:off x="2106655" y="692696"/>
            <a:ext cx="1631917" cy="3082486"/>
          </a:xfrm>
          <a:prstGeom prst="arc">
            <a:avLst>
              <a:gd name="adj1" fmla="val 10434410"/>
              <a:gd name="adj2" fmla="val 1749860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V="1">
            <a:off x="2922615" y="3155079"/>
            <a:ext cx="0" cy="10441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2195738" y="3155079"/>
            <a:ext cx="72687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912081" y="1974164"/>
            <a:ext cx="12746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Издержки </a:t>
            </a:r>
            <a:r>
              <a:rPr lang="en-US" sz="1400" b="1" i="1" dirty="0">
                <a:latin typeface="Times New Roman" pitchFamily="18" charset="0"/>
                <a:cs typeface="Times New Roman" pitchFamily="18" charset="0"/>
              </a:rPr>
              <a:t>MC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75955" y="1942083"/>
            <a:ext cx="4539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MC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715575" y="2965290"/>
                <a:ext cx="4793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16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𝑀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5575" y="2965290"/>
                <a:ext cx="479362" cy="338554"/>
              </a:xfrm>
              <a:prstGeom prst="rect">
                <a:avLst/>
              </a:prstGeom>
              <a:blipFill rotWithShape="1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693962" y="4203184"/>
                <a:ext cx="50770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16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𝑀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3962" y="4203184"/>
                <a:ext cx="507703" cy="338554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Полилиния 19"/>
          <p:cNvSpPr/>
          <p:nvPr/>
        </p:nvSpPr>
        <p:spPr>
          <a:xfrm>
            <a:off x="2405524" y="2797629"/>
            <a:ext cx="3396562" cy="1785257"/>
          </a:xfrm>
          <a:custGeom>
            <a:avLst/>
            <a:gdLst>
              <a:gd name="connsiteX0" fmla="*/ 11105 w 3396562"/>
              <a:gd name="connsiteY0" fmla="*/ 0 h 1785257"/>
              <a:gd name="connsiteX1" fmla="*/ 522733 w 3396562"/>
              <a:gd name="connsiteY1" fmla="*/ 968828 h 1785257"/>
              <a:gd name="connsiteX2" fmla="*/ 3396562 w 3396562"/>
              <a:gd name="connsiteY2" fmla="*/ 1785257 h 1785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96562" h="1785257">
                <a:moveTo>
                  <a:pt x="11105" y="0"/>
                </a:moveTo>
                <a:cubicBezTo>
                  <a:pt x="-15203" y="335642"/>
                  <a:pt x="-41510" y="671285"/>
                  <a:pt x="522733" y="968828"/>
                </a:cubicBezTo>
                <a:cubicBezTo>
                  <a:pt x="1086976" y="1266371"/>
                  <a:pt x="2855905" y="1645557"/>
                  <a:pt x="3396562" y="1785257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3419872" y="3429000"/>
            <a:ext cx="0" cy="77418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3230147" y="4203184"/>
                <a:ext cx="48455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16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𝐾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0147" y="4203184"/>
                <a:ext cx="484556" cy="338554"/>
              </a:xfrm>
              <a:prstGeom prst="rect">
                <a:avLst/>
              </a:prstGeom>
              <a:blipFill rotWithShape="1">
                <a:blip r:embed="rId4" cstate="print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Прямая соединительная линия 24"/>
          <p:cNvCxnSpPr/>
          <p:nvPr/>
        </p:nvCxnSpPr>
        <p:spPr>
          <a:xfrm flipH="1">
            <a:off x="2188938" y="3429000"/>
            <a:ext cx="123093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715575" y="3303844"/>
                <a:ext cx="45621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16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𝐾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5575" y="3303844"/>
                <a:ext cx="456215" cy="338554"/>
              </a:xfrm>
              <a:prstGeom prst="rect">
                <a:avLst/>
              </a:prstGeom>
              <a:blipFill rotWithShape="1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Блок-схема: узел 26"/>
          <p:cNvSpPr/>
          <p:nvPr/>
        </p:nvSpPr>
        <p:spPr>
          <a:xfrm>
            <a:off x="3359808" y="3414007"/>
            <a:ext cx="117161" cy="118227"/>
          </a:xfrm>
          <a:prstGeom prst="flowChartConnector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Блок-схема: узел 27"/>
          <p:cNvSpPr/>
          <p:nvPr/>
        </p:nvSpPr>
        <p:spPr>
          <a:xfrm>
            <a:off x="2864034" y="3095965"/>
            <a:ext cx="117161" cy="118227"/>
          </a:xfrm>
          <a:prstGeom prst="flowChartConnector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Блок-схема: узел 28"/>
          <p:cNvSpPr/>
          <p:nvPr/>
        </p:nvSpPr>
        <p:spPr>
          <a:xfrm>
            <a:off x="2884155" y="3697865"/>
            <a:ext cx="117161" cy="118227"/>
          </a:xfrm>
          <a:prstGeom prst="flowChartConnector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Блок-схема: узел 29"/>
          <p:cNvSpPr/>
          <p:nvPr/>
        </p:nvSpPr>
        <p:spPr>
          <a:xfrm>
            <a:off x="3369043" y="4130207"/>
            <a:ext cx="117161" cy="118227"/>
          </a:xfrm>
          <a:prstGeom prst="flowChartConnector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Блок-схема: узел 30"/>
          <p:cNvSpPr/>
          <p:nvPr/>
        </p:nvSpPr>
        <p:spPr>
          <a:xfrm>
            <a:off x="2864032" y="4140080"/>
            <a:ext cx="117161" cy="118227"/>
          </a:xfrm>
          <a:prstGeom prst="flowChartConnector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2942735" y="2788188"/>
            <a:ext cx="3337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M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586126" y="3165344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K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39552" y="5579367"/>
            <a:ext cx="82089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Рисунок 3 - Точки оптимума на конкурентном и монопольном рынках</a:t>
            </a:r>
          </a:p>
        </p:txBody>
      </p:sp>
    </p:spTree>
    <p:extLst>
      <p:ext uri="{BB962C8B-B14F-4D97-AF65-F5344CB8AC3E}">
        <p14:creationId xmlns:p14="http://schemas.microsoft.com/office/powerpoint/2010/main" val="38849863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196752"/>
            <a:ext cx="8884096" cy="4883373"/>
          </a:xfrm>
        </p:spPr>
        <p:txBody>
          <a:bodyPr>
            <a:normAutofit/>
          </a:bodyPr>
          <a:lstStyle/>
          <a:p>
            <a:pPr algn="just"/>
            <a:r>
              <a:rPr lang="ru-RU" sz="2800" b="1" u="sng" dirty="0"/>
              <a:t>Точки оптимума конкурентного и монопольного рынка не совпадают (рисунок 3).</a:t>
            </a:r>
          </a:p>
          <a:p>
            <a:r>
              <a:rPr lang="ru-RU" b="1" dirty="0">
                <a:solidFill>
                  <a:srgbClr val="C00000"/>
                </a:solidFill>
              </a:rPr>
              <a:t>При чистой монополии рыночная цена выше, а объем производства - ниже,  чем при совершенной конкуренции. </a:t>
            </a:r>
          </a:p>
          <a:p>
            <a:r>
              <a:rPr lang="ru-RU" b="1" dirty="0">
                <a:solidFill>
                  <a:srgbClr val="0070C0"/>
                </a:solidFill>
              </a:rPr>
              <a:t>Следствием этого является прямой ущерб от  недопроизводства товара или услуги и менее эффективного использования ресурсов. </a:t>
            </a:r>
            <a:r>
              <a:rPr lang="ru-RU" b="1" dirty="0"/>
              <a:t>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3.Ценовая дискриминация</a:t>
            </a:r>
            <a:br>
              <a:rPr lang="ru-RU" dirty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u="sng" dirty="0">
                <a:solidFill>
                  <a:srgbClr val="C00000"/>
                </a:solidFill>
              </a:rPr>
              <a:t>Ценовая дискриминация </a:t>
            </a:r>
            <a:r>
              <a:rPr lang="ru-RU" dirty="0"/>
              <a:t>- это практика установления  различных цен на различные единицы одного и того же  товара.</a:t>
            </a:r>
          </a:p>
          <a:p>
            <a:r>
              <a:rPr lang="ru-RU" dirty="0">
                <a:solidFill>
                  <a:srgbClr val="C00000"/>
                </a:solidFill>
              </a:rPr>
              <a:t>Целью ценовой дискриминации </a:t>
            </a:r>
            <a:r>
              <a:rPr lang="ru-RU" dirty="0"/>
              <a:t>является </a:t>
            </a:r>
            <a:r>
              <a:rPr lang="ru-RU" u="sng" dirty="0">
                <a:solidFill>
                  <a:srgbClr val="C00000"/>
                </a:solidFill>
              </a:rPr>
              <a:t>максимизация прибыли </a:t>
            </a:r>
            <a:r>
              <a:rPr lang="ru-RU" dirty="0"/>
              <a:t>совокупных доходов фирмы при неизменном уровне общих затрат.</a:t>
            </a:r>
          </a:p>
          <a:p>
            <a:r>
              <a:rPr lang="ru-RU" dirty="0"/>
              <a:t>Для совершения ценовой дискриминации необходимо, чтобы выполнялось  условие: </a:t>
            </a:r>
            <a:r>
              <a:rPr lang="ru-RU" u="sng" dirty="0"/>
              <a:t>ценовая эластичность спроса на товар у разных покупателей была существенно различной и сами эти покупатели легко идентифицировались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Термин «дискриминация по ценам» впервые был введен А. Пигу (1877-1959 гг.).</a:t>
            </a:r>
          </a:p>
          <a:p>
            <a:r>
              <a:rPr lang="ru-RU" dirty="0"/>
              <a:t>Он предложил </a:t>
            </a:r>
            <a:r>
              <a:rPr lang="ru-RU" dirty="0">
                <a:solidFill>
                  <a:srgbClr val="FF0000"/>
                </a:solidFill>
              </a:rPr>
              <a:t>3 степени ценовой дискриминации:</a:t>
            </a:r>
          </a:p>
          <a:p>
            <a:r>
              <a:rPr lang="ru-RU" dirty="0">
                <a:solidFill>
                  <a:srgbClr val="C00000"/>
                </a:solidFill>
              </a:rPr>
              <a:t>1. Ценовая дискриминация первой степени (совершенная дискриминация</a:t>
            </a:r>
            <a:r>
              <a:rPr lang="ru-RU" dirty="0"/>
              <a:t>) возникает в том случае, когда каждая единица товара продается фирмой по ее цене спроса, т.е. по максимально возможной цене, которую готов заплатить покупатель. </a:t>
            </a:r>
          </a:p>
          <a:p>
            <a:r>
              <a:rPr lang="ru-RU" dirty="0">
                <a:solidFill>
                  <a:srgbClr val="0070C0"/>
                </a:solidFill>
              </a:rPr>
              <a:t>Это случай  дискриминации «по доходам».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 стрелкой 2"/>
          <p:cNvCxnSpPr/>
          <p:nvPr/>
        </p:nvCxnSpPr>
        <p:spPr>
          <a:xfrm flipV="1">
            <a:off x="2708852" y="886938"/>
            <a:ext cx="0" cy="29523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>
            <a:off x="2708852" y="3839266"/>
            <a:ext cx="345638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Полилиния 5"/>
          <p:cNvSpPr/>
          <p:nvPr/>
        </p:nvSpPr>
        <p:spPr>
          <a:xfrm>
            <a:off x="2717913" y="1345418"/>
            <a:ext cx="3276600" cy="2035368"/>
          </a:xfrm>
          <a:custGeom>
            <a:avLst/>
            <a:gdLst>
              <a:gd name="connsiteX0" fmla="*/ 0 w 3276600"/>
              <a:gd name="connsiteY0" fmla="*/ 1513114 h 2035368"/>
              <a:gd name="connsiteX1" fmla="*/ 1230085 w 3276600"/>
              <a:gd name="connsiteY1" fmla="*/ 1948543 h 2035368"/>
              <a:gd name="connsiteX2" fmla="*/ 3276600 w 3276600"/>
              <a:gd name="connsiteY2" fmla="*/ 0 h 2035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76600" h="2035368">
                <a:moveTo>
                  <a:pt x="0" y="1513114"/>
                </a:moveTo>
                <a:cubicBezTo>
                  <a:pt x="341992" y="1856921"/>
                  <a:pt x="683985" y="2200729"/>
                  <a:pt x="1230085" y="1948543"/>
                </a:cubicBezTo>
                <a:cubicBezTo>
                  <a:pt x="1776185" y="1696357"/>
                  <a:pt x="2526392" y="848178"/>
                  <a:pt x="3276600" y="0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 flipV="1">
            <a:off x="2717914" y="1751034"/>
            <a:ext cx="1071058" cy="19442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717914" y="1751034"/>
            <a:ext cx="2736304" cy="135015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612568" y="2183082"/>
            <a:ext cx="0" cy="165618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2717914" y="2183082"/>
            <a:ext cx="8946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2717914" y="2723142"/>
            <a:ext cx="194421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4662129" y="2723142"/>
            <a:ext cx="0" cy="11161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899625" y="749174"/>
            <a:ext cx="7248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Цена </a:t>
            </a:r>
            <a:r>
              <a:rPr lang="en-US" sz="1400" b="1" i="1" dirty="0">
                <a:latin typeface="Times New Roman" pitchFamily="18" charset="0"/>
                <a:cs typeface="Times New Roman" pitchFamily="18" charset="0"/>
              </a:rPr>
              <a:t>P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685175" y="919413"/>
            <a:ext cx="9760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Доход </a:t>
            </a:r>
            <a:r>
              <a:rPr lang="en-US" sz="1400" b="1" i="1" dirty="0">
                <a:latin typeface="Times New Roman" pitchFamily="18" charset="0"/>
                <a:cs typeface="Times New Roman" pitchFamily="18" charset="0"/>
              </a:rPr>
              <a:t>MR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377554" y="1191529"/>
            <a:ext cx="12746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Издержки </a:t>
            </a:r>
            <a:r>
              <a:rPr lang="en-US" sz="1400" b="1" i="1" dirty="0">
                <a:latin typeface="Times New Roman" pitchFamily="18" charset="0"/>
                <a:cs typeface="Times New Roman" pitchFamily="18" charset="0"/>
              </a:rPr>
              <a:t>MC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Блок-схема: узел 28"/>
          <p:cNvSpPr/>
          <p:nvPr/>
        </p:nvSpPr>
        <p:spPr>
          <a:xfrm>
            <a:off x="4603548" y="2664028"/>
            <a:ext cx="117161" cy="118227"/>
          </a:xfrm>
          <a:prstGeom prst="flowChartConnector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Блок-схема: узел 29"/>
          <p:cNvSpPr/>
          <p:nvPr/>
        </p:nvSpPr>
        <p:spPr>
          <a:xfrm>
            <a:off x="3545445" y="2146519"/>
            <a:ext cx="117161" cy="118227"/>
          </a:xfrm>
          <a:prstGeom prst="flowChartConnector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Блок-схема: узел 30"/>
          <p:cNvSpPr/>
          <p:nvPr/>
        </p:nvSpPr>
        <p:spPr>
          <a:xfrm>
            <a:off x="4603548" y="3780151"/>
            <a:ext cx="117161" cy="118227"/>
          </a:xfrm>
          <a:prstGeom prst="flowChartConnector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Блок-схема: узел 31"/>
          <p:cNvSpPr/>
          <p:nvPr/>
        </p:nvSpPr>
        <p:spPr>
          <a:xfrm>
            <a:off x="3553988" y="3780152"/>
            <a:ext cx="117161" cy="118227"/>
          </a:xfrm>
          <a:prstGeom prst="flowChartConnector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Блок-схема: узел 32"/>
          <p:cNvSpPr/>
          <p:nvPr/>
        </p:nvSpPr>
        <p:spPr>
          <a:xfrm>
            <a:off x="3545445" y="3321671"/>
            <a:ext cx="117161" cy="118227"/>
          </a:xfrm>
          <a:prstGeom prst="flowChartConnector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350173" y="3898379"/>
                <a:ext cx="50770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16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𝑀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0173" y="3898379"/>
                <a:ext cx="507703" cy="338554"/>
              </a:xfrm>
              <a:prstGeom prst="rect">
                <a:avLst/>
              </a:prstGeom>
              <a:blipFill rotWithShape="1">
                <a:blip r:embed="rId2" cstate="print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419850" y="3898379"/>
                <a:ext cx="48455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16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𝐾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850" y="3898379"/>
                <a:ext cx="484556" cy="338554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/>
          <p:cNvSpPr txBox="1"/>
          <p:nvPr/>
        </p:nvSpPr>
        <p:spPr>
          <a:xfrm>
            <a:off x="3788972" y="3395393"/>
            <a:ext cx="4427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MR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2200553" y="2013805"/>
                <a:ext cx="44826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𝑃</m:t>
                          </m:r>
                        </m:e>
                        <m:sup>
                          <m:r>
                            <a:rPr lang="ru-RU" sz="1600" b="0" i="1" smtClean="0">
                              <a:latin typeface="Cambria Math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0553" y="2013805"/>
                <a:ext cx="448264" cy="338554"/>
              </a:xfrm>
              <a:prstGeom prst="rect">
                <a:avLst/>
              </a:prstGeom>
              <a:blipFill rotWithShape="1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2200378" y="2494751"/>
                <a:ext cx="44698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0378" y="2494751"/>
                <a:ext cx="446982" cy="338554"/>
              </a:xfrm>
              <a:prstGeom prst="rect">
                <a:avLst/>
              </a:prstGeom>
              <a:blipFill rotWithShape="1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Box 39"/>
          <p:cNvSpPr txBox="1"/>
          <p:nvPr/>
        </p:nvSpPr>
        <p:spPr>
          <a:xfrm>
            <a:off x="2262064" y="2814451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C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994513" y="1336986"/>
            <a:ext cx="4539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MC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415748" y="3148869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527410" y="1827655"/>
            <a:ext cx="3337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M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485637" y="2272220"/>
            <a:ext cx="3529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E’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631717" y="2994980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latin typeface="Times New Roman" pitchFamily="18" charset="0"/>
                <a:cs typeface="Times New Roman" pitchFamily="18" charset="0"/>
              </a:rPr>
              <a:t>Q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912062" y="3893475"/>
            <a:ext cx="14134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Объем выпуска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827584" y="4572008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Рисунок 4 - Совершенная ценовая дискриминация</a:t>
            </a:r>
          </a:p>
        </p:txBody>
      </p:sp>
    </p:spTree>
    <p:extLst>
      <p:ext uri="{BB962C8B-B14F-4D97-AF65-F5344CB8AC3E}">
        <p14:creationId xmlns:p14="http://schemas.microsoft.com/office/powerpoint/2010/main" val="3701740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ТЕМЫ РЕФЕРАТОВ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ru-RU" dirty="0"/>
              <a:t>1.Экономическая  природа и признаки рынка абсолютной монополии.  </a:t>
            </a:r>
          </a:p>
          <a:p>
            <a:pPr lvl="0"/>
            <a:r>
              <a:rPr lang="ru-RU" dirty="0"/>
              <a:t>2.Виды монополий. </a:t>
            </a:r>
          </a:p>
          <a:p>
            <a:pPr lvl="0"/>
            <a:r>
              <a:rPr lang="ru-RU" dirty="0"/>
              <a:t>3.Определение цены и  объема производства в   условиях монополии.</a:t>
            </a:r>
          </a:p>
          <a:p>
            <a:pPr lvl="0"/>
            <a:r>
              <a:rPr lang="ru-RU" dirty="0"/>
              <a:t>4.Показатели монопольной власти и экономические последствия монополизации рынка. </a:t>
            </a:r>
          </a:p>
          <a:p>
            <a:pPr lvl="0"/>
            <a:r>
              <a:rPr lang="ru-RU" dirty="0"/>
              <a:t>5.Виды ценовой  дискриминации.</a:t>
            </a:r>
          </a:p>
          <a:p>
            <a:pPr lvl="0"/>
            <a:r>
              <a:rPr lang="ru-RU" dirty="0"/>
              <a:t>6.Государственное регулирование деятельности  монополий.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Как видно из рисунка 4, </a:t>
            </a:r>
            <a:r>
              <a:rPr lang="ru-RU" u="sng" dirty="0"/>
              <a:t>при осуществлении  совершенной дискриминации оптимальный объем производства монополиста расширяется до точки оптимума.</a:t>
            </a:r>
          </a:p>
          <a:p>
            <a:r>
              <a:rPr lang="ru-RU" dirty="0"/>
              <a:t> </a:t>
            </a:r>
            <a:r>
              <a:rPr lang="ru-RU" dirty="0">
                <a:solidFill>
                  <a:srgbClr val="0070C0"/>
                </a:solidFill>
              </a:rPr>
              <a:t>В этом случае совокупная </a:t>
            </a:r>
            <a:r>
              <a:rPr lang="ru-RU" u="sng" dirty="0">
                <a:solidFill>
                  <a:srgbClr val="0070C0"/>
                </a:solidFill>
              </a:rPr>
              <a:t>прибыль </a:t>
            </a:r>
            <a:r>
              <a:rPr lang="ru-RU" dirty="0">
                <a:solidFill>
                  <a:srgbClr val="0070C0"/>
                </a:solidFill>
              </a:rPr>
              <a:t>монополиста </a:t>
            </a:r>
            <a:r>
              <a:rPr lang="ru-RU" u="sng" dirty="0">
                <a:solidFill>
                  <a:srgbClr val="0070C0"/>
                </a:solidFill>
              </a:rPr>
              <a:t>включает в себя весь потребительский излишек </a:t>
            </a:r>
            <a:r>
              <a:rPr lang="ru-RU" dirty="0">
                <a:solidFill>
                  <a:srgbClr val="0070C0"/>
                </a:solidFill>
              </a:rPr>
              <a:t>и фирма извлекает максимально возможную добавочную прибыль. 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2. Ценовая дискриминация второй степени </a:t>
            </a:r>
            <a:r>
              <a:rPr lang="ru-RU" dirty="0"/>
              <a:t>предполагает назначение различных цен в зависимости от объема покупок, так что связь между объемом продаж и общим доходом монополиста носит нелинейный характер. </a:t>
            </a:r>
          </a:p>
          <a:p>
            <a:r>
              <a:rPr lang="ru-RU" dirty="0"/>
              <a:t>В реальной жизни дискриминация второй степени принимает форму ценового дисконта(скидок): </a:t>
            </a:r>
          </a:p>
          <a:p>
            <a:r>
              <a:rPr lang="ru-RU" dirty="0"/>
              <a:t>- скидки на объем поставок;</a:t>
            </a:r>
          </a:p>
          <a:p>
            <a:r>
              <a:rPr lang="ru-RU" dirty="0"/>
              <a:t>- кумулятивные скидки </a:t>
            </a:r>
            <a:r>
              <a:rPr lang="ru-RU" dirty="0">
                <a:solidFill>
                  <a:srgbClr val="0070C0"/>
                </a:solidFill>
              </a:rPr>
              <a:t>(проездной на год</a:t>
            </a:r>
            <a:r>
              <a:rPr lang="ru-RU" dirty="0"/>
              <a:t>); </a:t>
            </a:r>
          </a:p>
          <a:p>
            <a:r>
              <a:rPr lang="ru-RU" dirty="0"/>
              <a:t>-ценовая дискриминация во времени </a:t>
            </a:r>
            <a:r>
              <a:rPr lang="ru-RU" dirty="0">
                <a:solidFill>
                  <a:srgbClr val="0070C0"/>
                </a:solidFill>
              </a:rPr>
              <a:t>(например, цена билета на утренний и вечерний сеанс в кинотеатре, т.н.   процесс «</a:t>
            </a:r>
            <a:r>
              <a:rPr lang="ru-RU" dirty="0" err="1">
                <a:solidFill>
                  <a:srgbClr val="0070C0"/>
                </a:solidFill>
              </a:rPr>
              <a:t>самоотбора</a:t>
            </a:r>
            <a:r>
              <a:rPr lang="ru-RU" dirty="0">
                <a:solidFill>
                  <a:srgbClr val="0070C0"/>
                </a:solidFill>
              </a:rPr>
              <a:t> потребителя»).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3.Ценовая дискриминация третьей степени </a:t>
            </a:r>
            <a:r>
              <a:rPr lang="ru-RU" dirty="0"/>
              <a:t>осуществляется на основе сегмента рынка и выделения некоторого количества групп покупателей, каждый из которых назначает свои цены. </a:t>
            </a:r>
          </a:p>
          <a:p>
            <a:r>
              <a:rPr lang="ru-RU" dirty="0">
                <a:solidFill>
                  <a:schemeClr val="tx1"/>
                </a:solidFill>
              </a:rPr>
              <a:t>Основа подобной сегментации - индивидуальные различия в эластичности спроса для каждой из групп</a:t>
            </a:r>
            <a:r>
              <a:rPr lang="ru-RU" dirty="0">
                <a:solidFill>
                  <a:srgbClr val="0070C0"/>
                </a:solidFill>
              </a:rPr>
              <a:t>. </a:t>
            </a:r>
          </a:p>
          <a:p>
            <a:endParaRPr lang="ru-RU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Примеры: цены на авиабилеты эконом-  и бизнес класса, билеты в музей для студентов и работающих и т.д.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ВыВОДЫ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b="1" dirty="0">
                <a:solidFill>
                  <a:srgbClr val="C00000"/>
                </a:solidFill>
              </a:rPr>
              <a:t>1. Монополия - </a:t>
            </a:r>
            <a:r>
              <a:rPr lang="ru-RU" b="1" dirty="0"/>
              <a:t>это тип рыночной структуры, когда существует только один продавец, контролирующий всю отрасль производства определенного блага, не имеющего близкого заменителя.</a:t>
            </a:r>
          </a:p>
          <a:p>
            <a:pPr algn="just"/>
            <a:r>
              <a:rPr lang="ru-RU" b="1" dirty="0">
                <a:solidFill>
                  <a:srgbClr val="C00000"/>
                </a:solidFill>
              </a:rPr>
              <a:t>2.Чистая монополия </a:t>
            </a:r>
            <a:r>
              <a:rPr lang="ru-RU" b="1" dirty="0"/>
              <a:t>- это ситуация, когда имеется </a:t>
            </a:r>
            <a:r>
              <a:rPr lang="ru-RU" b="1" dirty="0" err="1"/>
              <a:t>единстственный</a:t>
            </a:r>
            <a:r>
              <a:rPr lang="ru-RU" b="1" dirty="0"/>
              <a:t> продавец блага, причем этому благу нет близкого заменителя в других отраслях. Для сохранения чистоты монополии необходимо предотвратить возникновение новых фирм. Чистые монополии существуют при покровительстве государства. </a:t>
            </a:r>
          </a:p>
          <a:p>
            <a:pPr algn="just"/>
            <a:r>
              <a:rPr lang="ru-RU" b="1" dirty="0">
                <a:solidFill>
                  <a:srgbClr val="C00000"/>
                </a:solidFill>
              </a:rPr>
              <a:t>3. Монопольная власть </a:t>
            </a:r>
            <a:r>
              <a:rPr lang="ru-RU" b="1" dirty="0"/>
              <a:t>- это возможность монополиста устанавливать цену на свой товар, изменяя его объем, который он готов продать. </a:t>
            </a:r>
          </a:p>
          <a:p>
            <a:pPr algn="just"/>
            <a:r>
              <a:rPr lang="ru-RU" b="1" dirty="0">
                <a:solidFill>
                  <a:srgbClr val="C00000"/>
                </a:solidFill>
              </a:rPr>
              <a:t>4.Степень монопольной власти </a:t>
            </a:r>
            <a:r>
              <a:rPr lang="ru-RU" b="1" dirty="0"/>
              <a:t>отдельного продавца зависит от наличия близких заменителей его товара и от доли в общих продажах на рынке. </a:t>
            </a:r>
          </a:p>
          <a:p>
            <a:endParaRPr lang="ru-RU" b="1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b="1" dirty="0">
                <a:solidFill>
                  <a:srgbClr val="C00000"/>
                </a:solidFill>
              </a:rPr>
              <a:t>5.Фирма-монополист </a:t>
            </a:r>
            <a:r>
              <a:rPr lang="ru-RU" b="1" dirty="0">
                <a:solidFill>
                  <a:schemeClr val="tx1"/>
                </a:solidFill>
              </a:rPr>
              <a:t>сама устанавливает цену</a:t>
            </a:r>
            <a:r>
              <a:rPr lang="ru-RU" b="1" dirty="0"/>
              <a:t>, а не принимает ее как данную. Фима производит такое количество благ, при котором ее предельный доход равен предельным издержкам.</a:t>
            </a:r>
          </a:p>
          <a:p>
            <a:pPr algn="just"/>
            <a:r>
              <a:rPr lang="ru-RU" b="1" dirty="0">
                <a:solidFill>
                  <a:srgbClr val="C00000"/>
                </a:solidFill>
              </a:rPr>
              <a:t>6.Ценовая дискриминация - </a:t>
            </a:r>
            <a:r>
              <a:rPr lang="ru-RU" b="1" dirty="0"/>
              <a:t>это монополистическая практика продажи данного количества блага при данных издержках производства по различным ценам разным покупателям.</a:t>
            </a:r>
          </a:p>
          <a:p>
            <a:pPr algn="just"/>
            <a:r>
              <a:rPr lang="ru-RU" b="1" dirty="0">
                <a:solidFill>
                  <a:srgbClr val="C00000"/>
                </a:solidFill>
              </a:rPr>
              <a:t>7. Социальная цена монополии </a:t>
            </a:r>
            <a:r>
              <a:rPr lang="ru-RU" b="1" dirty="0"/>
              <a:t>- это потери для общества в чистой полезности, происходящие из-за монопольной власти на рынке. Общие убытки - это общественные издержки неэффективности из-за более низкого объема производства при монополии по сравнению со свободной конкуренцией.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Контрольные тесты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1.Модель чистой монополии предполагает, что:</a:t>
            </a:r>
          </a:p>
          <a:p>
            <a:r>
              <a:rPr lang="ru-RU" dirty="0"/>
              <a:t>а) и продавцы, и покупатели принимают цены, как данные;</a:t>
            </a:r>
          </a:p>
          <a:p>
            <a:r>
              <a:rPr lang="ru-RU" dirty="0"/>
              <a:t>б) проникновение на рынок новых фирм не ограничено;</a:t>
            </a:r>
          </a:p>
          <a:p>
            <a:r>
              <a:rPr lang="ru-RU" dirty="0"/>
              <a:t>в) коэффициент рыночной власти</a:t>
            </a:r>
            <a:r>
              <a:rPr lang="en-US" dirty="0"/>
              <a:t> L</a:t>
            </a:r>
            <a:r>
              <a:rPr lang="ru-RU" dirty="0"/>
              <a:t> = о;</a:t>
            </a:r>
          </a:p>
          <a:p>
            <a:r>
              <a:rPr lang="ru-RU" dirty="0"/>
              <a:t>г) наклон кривой спроса на продукцию фирмы-монополиста отрицательный 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2.В условиях естественной монополии барьером для проникновения в отрасль служит:</a:t>
            </a:r>
          </a:p>
          <a:p>
            <a:r>
              <a:rPr lang="ru-RU" dirty="0"/>
              <a:t>а) патентное право;</a:t>
            </a:r>
          </a:p>
          <a:p>
            <a:r>
              <a:rPr lang="ru-RU" dirty="0"/>
              <a:t>б) более низкие издержки крупного производства;</a:t>
            </a:r>
          </a:p>
          <a:p>
            <a:r>
              <a:rPr lang="ru-RU" dirty="0"/>
              <a:t>в) контроль над редкими источника сырья;</a:t>
            </a:r>
          </a:p>
          <a:p>
            <a:r>
              <a:rPr lang="ru-RU" dirty="0"/>
              <a:t>г) лицензирование отдельных видов деятельности;</a:t>
            </a:r>
          </a:p>
          <a:p>
            <a:r>
              <a:rPr lang="ru-RU" dirty="0" err="1"/>
              <a:t>д</a:t>
            </a:r>
            <a:r>
              <a:rPr lang="ru-RU" dirty="0"/>
              <a:t>) локальный монополизм.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3.Ценовая дискриминация предполагает реализацию одного и того же товара по разным ценам:</a:t>
            </a:r>
          </a:p>
          <a:p>
            <a:r>
              <a:rPr lang="ru-RU" dirty="0"/>
              <a:t>а) в различных регионах страны;</a:t>
            </a:r>
          </a:p>
          <a:p>
            <a:r>
              <a:rPr lang="ru-RU" dirty="0"/>
              <a:t>б) для оптовой и розничной торговли;</a:t>
            </a:r>
          </a:p>
          <a:p>
            <a:r>
              <a:rPr lang="ru-RU" dirty="0"/>
              <a:t>в) </a:t>
            </a:r>
            <a:r>
              <a:rPr lang="ru-RU" dirty="0" err="1"/>
              <a:t>в</a:t>
            </a:r>
            <a:r>
              <a:rPr lang="ru-RU" dirty="0"/>
              <a:t> зависимости от сезонности;</a:t>
            </a:r>
          </a:p>
          <a:p>
            <a:r>
              <a:rPr lang="ru-RU" dirty="0"/>
              <a:t>г) в зависимости от эластичности спроса;</a:t>
            </a:r>
          </a:p>
          <a:p>
            <a:r>
              <a:rPr lang="ru-RU" dirty="0"/>
              <a:t>Д) в зависимости от издержек производства и транспортировки.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1.Сущность монополии  и ее характеристики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Монополия</a:t>
            </a:r>
            <a:r>
              <a:rPr lang="ru-RU" dirty="0"/>
              <a:t> –тип структуры рынка, в котором существует </a:t>
            </a:r>
            <a:r>
              <a:rPr lang="ru-RU" dirty="0">
                <a:solidFill>
                  <a:srgbClr val="C00000"/>
                </a:solidFill>
              </a:rPr>
              <a:t>только один продавец</a:t>
            </a:r>
            <a:r>
              <a:rPr lang="ru-RU" dirty="0"/>
              <a:t>, контролирующий всю отрасль производства определенного товара, не имеющего заменителей. </a:t>
            </a:r>
          </a:p>
          <a:p>
            <a:r>
              <a:rPr lang="ru-RU" dirty="0">
                <a:solidFill>
                  <a:srgbClr val="C00000"/>
                </a:solidFill>
              </a:rPr>
              <a:t>Чистая монополия </a:t>
            </a:r>
            <a:r>
              <a:rPr lang="ru-RU" dirty="0"/>
              <a:t>–это крайняя противоположность рынку совершенной конкуренции. </a:t>
            </a:r>
          </a:p>
          <a:p>
            <a:r>
              <a:rPr lang="ru-RU" dirty="0">
                <a:solidFill>
                  <a:srgbClr val="C00000"/>
                </a:solidFill>
              </a:rPr>
              <a:t>Индекс </a:t>
            </a:r>
            <a:r>
              <a:rPr lang="ru-RU" dirty="0" err="1">
                <a:solidFill>
                  <a:srgbClr val="C00000"/>
                </a:solidFill>
              </a:rPr>
              <a:t>Херфиндаля-Хиршмана</a:t>
            </a:r>
            <a:r>
              <a:rPr lang="ru-RU" dirty="0">
                <a:solidFill>
                  <a:srgbClr val="C00000"/>
                </a:solidFill>
              </a:rPr>
              <a:t> для монополии Н=10000.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u="sng" dirty="0">
                <a:solidFill>
                  <a:srgbClr val="C00000"/>
                </a:solidFill>
              </a:rPr>
              <a:t>Чистая монополия</a:t>
            </a:r>
            <a:r>
              <a:rPr lang="ru-RU" dirty="0"/>
              <a:t> характеризуется следующими основными чертами:</a:t>
            </a:r>
          </a:p>
          <a:p>
            <a:r>
              <a:rPr lang="ru-RU" dirty="0"/>
              <a:t>1.Одна фирма и много покупателей.</a:t>
            </a:r>
          </a:p>
          <a:p>
            <a:r>
              <a:rPr lang="ru-RU" dirty="0"/>
              <a:t>2.Отсутствие товаров-заменителей.</a:t>
            </a:r>
          </a:p>
          <a:p>
            <a:r>
              <a:rPr lang="ru-RU" dirty="0"/>
              <a:t>3.Отсутсвие свободы входа и выхода на рынок, то есть существуют практически непреодолимые барьеры. </a:t>
            </a:r>
          </a:p>
          <a:p>
            <a:r>
              <a:rPr lang="ru-RU" dirty="0"/>
              <a:t>4.Фирма-монополист устанавливает цену на свой товар, а не принимает ее как данную, как рыночную реальность.</a:t>
            </a:r>
          </a:p>
          <a:p>
            <a:r>
              <a:rPr lang="ru-RU" dirty="0"/>
              <a:t>5.Совершенная информированность.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4960944"/>
            <a:ext cx="1315241" cy="148885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u="sng" dirty="0">
                <a:solidFill>
                  <a:srgbClr val="C00000"/>
                </a:solidFill>
              </a:rPr>
              <a:t>Входные барьеры:</a:t>
            </a:r>
          </a:p>
          <a:p>
            <a:r>
              <a:rPr lang="ru-RU" b="1" u="sng" dirty="0">
                <a:solidFill>
                  <a:srgbClr val="C00000"/>
                </a:solidFill>
              </a:rPr>
              <a:t> </a:t>
            </a:r>
          </a:p>
          <a:p>
            <a:r>
              <a:rPr lang="ru-RU" b="1" dirty="0">
                <a:solidFill>
                  <a:schemeClr val="tx1"/>
                </a:solidFill>
              </a:rPr>
              <a:t>-экономия от  масштаба;</a:t>
            </a:r>
          </a:p>
          <a:p>
            <a:r>
              <a:rPr lang="ru-RU" b="1" dirty="0">
                <a:solidFill>
                  <a:schemeClr val="tx1"/>
                </a:solidFill>
              </a:rPr>
              <a:t>-правовые ограничения;</a:t>
            </a:r>
          </a:p>
          <a:p>
            <a:r>
              <a:rPr lang="ru-RU" b="1" dirty="0">
                <a:solidFill>
                  <a:schemeClr val="tx1"/>
                </a:solidFill>
              </a:rPr>
              <a:t>-высокие издержки входа - экономические препятствия </a:t>
            </a:r>
            <a:r>
              <a:rPr lang="ru-RU" b="1" dirty="0"/>
              <a:t>(</a:t>
            </a:r>
            <a:r>
              <a:rPr lang="ru-RU" b="1" dirty="0">
                <a:solidFill>
                  <a:srgbClr val="0070C0"/>
                </a:solidFill>
              </a:rPr>
              <a:t>например, в авиационной промышленности начало производства стоит очень дорого);</a:t>
            </a:r>
          </a:p>
          <a:p>
            <a:r>
              <a:rPr lang="ru-RU" b="1" dirty="0">
                <a:solidFill>
                  <a:srgbClr val="0070C0"/>
                </a:solidFill>
              </a:rPr>
              <a:t>-</a:t>
            </a:r>
            <a:r>
              <a:rPr lang="ru-RU" b="1" dirty="0">
                <a:solidFill>
                  <a:schemeClr val="tx1"/>
                </a:solidFill>
              </a:rPr>
              <a:t>реклама и дифференциация продукта;</a:t>
            </a:r>
          </a:p>
          <a:p>
            <a:r>
              <a:rPr lang="ru-RU" b="1" dirty="0">
                <a:solidFill>
                  <a:schemeClr val="tx1"/>
                </a:solidFill>
              </a:rPr>
              <a:t>-контроль монополиста над источником поступления сырья;</a:t>
            </a:r>
          </a:p>
          <a:p>
            <a:r>
              <a:rPr lang="ru-RU" b="1" dirty="0">
                <a:solidFill>
                  <a:schemeClr val="tx1"/>
                </a:solidFill>
              </a:rPr>
              <a:t>-высокие транспортные расходы, способствующие формированию монопольных локальных рынков.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919465"/>
          <a:ext cx="9144000" cy="58676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49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47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81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48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13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34721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C00000"/>
                          </a:solidFill>
                        </a:rPr>
                        <a:t>Типы рыночных структур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rgbClr val="C00000"/>
                          </a:solidFill>
                        </a:rPr>
                        <a:t>Совершенная конкуренция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>
                          <a:solidFill>
                            <a:srgbClr val="C00000"/>
                          </a:solidFill>
                        </a:rPr>
                        <a:t>Монополисти-ческая</a:t>
                      </a:r>
                      <a:r>
                        <a:rPr lang="ru-RU" sz="1800" dirty="0">
                          <a:solidFill>
                            <a:srgbClr val="C00000"/>
                          </a:solidFill>
                        </a:rPr>
                        <a:t> конкуренция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rgbClr val="C00000"/>
                          </a:solidFill>
                        </a:rPr>
                        <a:t>Олигополия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rgbClr val="C00000"/>
                          </a:solidFill>
                        </a:rPr>
                        <a:t>Чистая монополия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4699"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/>
                        <a:t>Количество фирм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 err="1"/>
                        <a:t>неограничен-но</a:t>
                      </a:r>
                      <a:r>
                        <a:rPr lang="ru-RU" sz="2000" b="1" dirty="0"/>
                        <a:t> большое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/>
                        <a:t>много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/>
                        <a:t>несколько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/>
                        <a:t>одна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65426"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/>
                        <a:t>Тип продукта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/>
                        <a:t>однородный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 err="1"/>
                        <a:t>дифференци-рованный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/>
                        <a:t>однородный</a:t>
                      </a:r>
                      <a:r>
                        <a:rPr lang="ru-RU" sz="2000" b="1" baseline="0" dirty="0"/>
                        <a:t> д</a:t>
                      </a:r>
                      <a:r>
                        <a:rPr lang="ru-RU" sz="2000" b="1" dirty="0"/>
                        <a:t>ифференцированный</a:t>
                      </a:r>
                    </a:p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 err="1"/>
                        <a:t>уникаль-ный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4699"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/>
                        <a:t>Рыночная власть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/>
                        <a:t>отсутствует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/>
                        <a:t>небольшая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/>
                        <a:t>высокая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 err="1"/>
                        <a:t>максималь-ная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4699"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/>
                        <a:t>Барьеры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/>
                        <a:t>отсутствуют</a:t>
                      </a:r>
                    </a:p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/>
                        <a:t>невысокие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/>
                        <a:t>высокие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 err="1"/>
                        <a:t>непреодо-лимые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u="sng" dirty="0">
                <a:solidFill>
                  <a:srgbClr val="C00000"/>
                </a:solidFill>
              </a:rPr>
              <a:t>Максимально высокая рыночная власть </a:t>
            </a:r>
            <a:r>
              <a:rPr lang="ru-RU" dirty="0"/>
              <a:t>позволяет монополисту контролировать объем продаж и  тем самым воздействовать на рыночные цены.</a:t>
            </a:r>
          </a:p>
          <a:p>
            <a:r>
              <a:rPr lang="ru-RU" dirty="0"/>
              <a:t>Вместе с тем </a:t>
            </a:r>
            <a:r>
              <a:rPr lang="ru-RU" u="sng" dirty="0">
                <a:solidFill>
                  <a:srgbClr val="C00000"/>
                </a:solidFill>
              </a:rPr>
              <a:t>разработка ценовой стратегии </a:t>
            </a:r>
            <a:r>
              <a:rPr lang="ru-RU" dirty="0"/>
              <a:t>любой компании, даже чистого монополиста, </a:t>
            </a:r>
            <a:r>
              <a:rPr lang="ru-RU" dirty="0">
                <a:solidFill>
                  <a:srgbClr val="C00000"/>
                </a:solidFill>
              </a:rPr>
              <a:t>предполагает </a:t>
            </a:r>
            <a:r>
              <a:rPr lang="ru-RU" u="sng" dirty="0">
                <a:solidFill>
                  <a:srgbClr val="C00000"/>
                </a:solidFill>
              </a:rPr>
              <a:t>обязательный учет платежеспособности потенциальных потребителей и действие закона спроса. </a:t>
            </a:r>
          </a:p>
          <a:p>
            <a:r>
              <a:rPr lang="ru-RU" dirty="0"/>
              <a:t>Назначение слишком высоких цен способно вызвать сокращение объема продаж и привести к снижению совокупной прибыли фирмы.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692696"/>
            <a:ext cx="8686800" cy="5387429"/>
          </a:xfrm>
        </p:spPr>
        <p:txBody>
          <a:bodyPr>
            <a:normAutofit fontScale="47500" lnSpcReduction="20000"/>
          </a:bodyPr>
          <a:lstStyle/>
          <a:p>
            <a:r>
              <a:rPr lang="ru-RU" sz="4400" b="1" u="sng" dirty="0">
                <a:solidFill>
                  <a:srgbClr val="C00000"/>
                </a:solidFill>
              </a:rPr>
              <a:t>Различают три вида монополии</a:t>
            </a:r>
            <a:r>
              <a:rPr lang="ru-RU" sz="4400" b="1" dirty="0">
                <a:solidFill>
                  <a:srgbClr val="C00000"/>
                </a:solidFill>
              </a:rPr>
              <a:t>:</a:t>
            </a:r>
          </a:p>
          <a:p>
            <a:endParaRPr lang="ru-RU" sz="4400" b="1" dirty="0">
              <a:solidFill>
                <a:srgbClr val="C00000"/>
              </a:solidFill>
            </a:endParaRPr>
          </a:p>
          <a:p>
            <a:r>
              <a:rPr lang="ru-RU" sz="4400" b="1" dirty="0">
                <a:solidFill>
                  <a:srgbClr val="C00000"/>
                </a:solidFill>
              </a:rPr>
              <a:t>1.Закрытая монополия </a:t>
            </a:r>
            <a:r>
              <a:rPr lang="ru-RU" sz="4400" b="1" dirty="0">
                <a:solidFill>
                  <a:schemeClr val="tx1"/>
                </a:solidFill>
              </a:rPr>
              <a:t>- защищена от конкуренции юридическими ограничениями, патентной защитой, институтом авторских прав.</a:t>
            </a:r>
          </a:p>
          <a:p>
            <a:endParaRPr lang="ru-RU" sz="4400" b="1" dirty="0">
              <a:solidFill>
                <a:srgbClr val="C00000"/>
              </a:solidFill>
            </a:endParaRPr>
          </a:p>
          <a:p>
            <a:r>
              <a:rPr lang="ru-RU" sz="4400" b="1" dirty="0">
                <a:solidFill>
                  <a:srgbClr val="C00000"/>
                </a:solidFill>
              </a:rPr>
              <a:t>2.Естественная монополия - </a:t>
            </a:r>
            <a:r>
              <a:rPr lang="ru-RU" sz="4400" b="1" dirty="0">
                <a:solidFill>
                  <a:schemeClr val="tx1"/>
                </a:solidFill>
              </a:rPr>
              <a:t>отрасль, в которой долгосрочные средние издержки достигают минимума только тогда, когда  одна фирма обслуживает весь рынок целиком. </a:t>
            </a:r>
            <a:r>
              <a:rPr lang="ru-RU" sz="4400" b="1" u="sng" dirty="0">
                <a:solidFill>
                  <a:schemeClr val="tx1"/>
                </a:solidFill>
              </a:rPr>
              <a:t>Они основаны на положительном эффекте от масштаба производства</a:t>
            </a:r>
            <a:r>
              <a:rPr lang="ru-RU" sz="4400" b="1" dirty="0">
                <a:solidFill>
                  <a:schemeClr val="tx1"/>
                </a:solidFill>
              </a:rPr>
              <a:t>. </a:t>
            </a:r>
          </a:p>
          <a:p>
            <a:endParaRPr lang="ru-RU" sz="4400" b="1" i="1" dirty="0">
              <a:solidFill>
                <a:srgbClr val="002060"/>
              </a:solidFill>
            </a:endParaRPr>
          </a:p>
          <a:p>
            <a:r>
              <a:rPr lang="ru-RU" sz="4400" b="1" i="1" dirty="0">
                <a:solidFill>
                  <a:srgbClr val="002060"/>
                </a:solidFill>
              </a:rPr>
              <a:t>Примеры естественных монополий в РФ: ОАО «Газпром», ОАО «РЖД».  Даже если технологически возможно существование двух и более фирм в этих отраслях, экономически это нецелесообразно.</a:t>
            </a:r>
            <a:r>
              <a:rPr lang="ru-RU" sz="4400" dirty="0">
                <a:solidFill>
                  <a:srgbClr val="C00000"/>
                </a:solidFill>
              </a:rPr>
              <a:t> </a:t>
            </a:r>
          </a:p>
          <a:p>
            <a:endParaRPr lang="ru-RU" sz="4400" b="1" dirty="0">
              <a:solidFill>
                <a:srgbClr val="C00000"/>
              </a:solidFill>
            </a:endParaRPr>
          </a:p>
          <a:p>
            <a:r>
              <a:rPr lang="ru-RU" sz="4400" b="1" dirty="0">
                <a:solidFill>
                  <a:srgbClr val="C00000"/>
                </a:solidFill>
              </a:rPr>
              <a:t>3.Открытая монополия </a:t>
            </a:r>
            <a:r>
              <a:rPr lang="ru-RU" sz="4400" b="1" dirty="0"/>
              <a:t>– монополия, при которой одна фирма является единственным поставщиком продукта, однако не имеет специальной защиты от конкуренции.</a:t>
            </a:r>
          </a:p>
          <a:p>
            <a:endParaRPr lang="ru-RU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557</TotalTime>
  <Words>2061</Words>
  <Application>Microsoft Office PowerPoint</Application>
  <PresentationFormat>Экран (4:3)</PresentationFormat>
  <Paragraphs>246</Paragraphs>
  <Slides>37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4" baseType="lpstr">
      <vt:lpstr>Calibri</vt:lpstr>
      <vt:lpstr>Cambria Math</vt:lpstr>
      <vt:lpstr>Franklin Gothic Book</vt:lpstr>
      <vt:lpstr>Franklin Gothic Medium</vt:lpstr>
      <vt:lpstr>Times New Roman</vt:lpstr>
      <vt:lpstr>Wingdings 2</vt:lpstr>
      <vt:lpstr>Трек</vt:lpstr>
      <vt:lpstr>Презентация PowerPoint</vt:lpstr>
      <vt:lpstr>Лекция 4.2 Поведение фирмы в условиях несовершенной конкуренции : чистая монополия</vt:lpstr>
      <vt:lpstr>ТЕМЫ РЕФЕРАТОВ</vt:lpstr>
      <vt:lpstr>1.Сущность монополии  и ее характеристики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2.Выбор оптимального объема производства</vt:lpstr>
      <vt:lpstr>Презентация PowerPoint</vt:lpstr>
      <vt:lpstr>Презентация PowerPoint</vt:lpstr>
      <vt:lpstr>Презентация PowerPoint</vt:lpstr>
      <vt:lpstr>Презентация PowerPoint</vt:lpstr>
      <vt:lpstr>3.Ценовая дискриминация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ВыВОДЫ</vt:lpstr>
      <vt:lpstr>Презентация PowerPoint</vt:lpstr>
      <vt:lpstr>Контрольные тесты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Света</dc:creator>
  <cp:lastModifiedBy>Галина Токарева</cp:lastModifiedBy>
  <cp:revision>60</cp:revision>
  <dcterms:created xsi:type="dcterms:W3CDTF">2013-01-27T09:53:38Z</dcterms:created>
  <dcterms:modified xsi:type="dcterms:W3CDTF">2023-02-08T07:07:47Z</dcterms:modified>
</cp:coreProperties>
</file>